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5321300" cy="7556500"/>
  <p:notesSz cx="6858000" cy="9144000"/>
  <p:embeddedFontLst>
    <p:embeddedFont>
      <p:font typeface="Oswald Bold" charset="1" panose="00000800000000000000"/>
      <p:regular r:id="rId7"/>
    </p:embeddedFont>
    <p:embeddedFont>
      <p:font typeface="Open Sans" charset="1" panose="00000000000000000000"/>
      <p:regular r:id="rId8"/>
    </p:embeddedFont>
    <p:embeddedFont>
      <p:font typeface="Open Sans Bold" charset="1" panose="000000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8.fntdata"/><Relationship Id="rId3" Type="http://schemas.openxmlformats.org/officeDocument/2006/relationships/viewProps" Target="viewProps.xml"/><Relationship Id="rId7" Type="http://schemas.openxmlformats.org/officeDocument/2006/relationships/font" Target="fonts/font7.fntdata"/><Relationship Id="rId12" Type="http://schemas.openxmlformats.org/officeDocument/2006/relationships/customXml" Target="../customXml/item3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2.xml"/><Relationship Id="rId5" Type="http://schemas.openxmlformats.org/officeDocument/2006/relationships/tableStyles" Target="tableStyles.xml"/><Relationship Id="rId10" Type="http://schemas.openxmlformats.org/officeDocument/2006/relationships/customXml" Target="../customXml/item1.xml"/><Relationship Id="rId4" Type="http://schemas.openxmlformats.org/officeDocument/2006/relationships/theme" Target="theme/theme1.xml"/><Relationship Id="rId9" Type="http://schemas.openxmlformats.org/officeDocument/2006/relationships/font" Target="fonts/font9.fntdata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A6A6A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61062" y="132535"/>
            <a:ext cx="5005875" cy="7294931"/>
            <a:chOff x="0" y="0"/>
            <a:chExt cx="6350000" cy="925368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72390" y="72390"/>
              <a:ext cx="6205220" cy="9108909"/>
            </a:xfrm>
            <a:custGeom>
              <a:avLst/>
              <a:gdLst/>
              <a:ahLst/>
              <a:cxnLst/>
              <a:rect r="r" b="b" t="t" l="l"/>
              <a:pathLst>
                <a:path h="9108909" w="6205220">
                  <a:moveTo>
                    <a:pt x="0" y="0"/>
                  </a:moveTo>
                  <a:lnTo>
                    <a:pt x="6205220" y="0"/>
                  </a:lnTo>
                  <a:lnTo>
                    <a:pt x="6205220" y="9108908"/>
                  </a:lnTo>
                  <a:lnTo>
                    <a:pt x="0" y="91089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6350000" cy="9253688"/>
            </a:xfrm>
            <a:custGeom>
              <a:avLst/>
              <a:gdLst/>
              <a:ahLst/>
              <a:cxnLst/>
              <a:rect r="r" b="b" t="t" l="l"/>
              <a:pathLst>
                <a:path h="9253688" w="6350000">
                  <a:moveTo>
                    <a:pt x="6205220" y="9108908"/>
                  </a:moveTo>
                  <a:lnTo>
                    <a:pt x="6350000" y="9108908"/>
                  </a:lnTo>
                  <a:lnTo>
                    <a:pt x="6350000" y="9253688"/>
                  </a:lnTo>
                  <a:lnTo>
                    <a:pt x="6205220" y="9253688"/>
                  </a:lnTo>
                  <a:lnTo>
                    <a:pt x="6205220" y="9108908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9108908"/>
                  </a:lnTo>
                  <a:lnTo>
                    <a:pt x="0" y="9108908"/>
                  </a:lnTo>
                  <a:lnTo>
                    <a:pt x="0" y="144780"/>
                  </a:lnTo>
                  <a:close/>
                  <a:moveTo>
                    <a:pt x="0" y="9108908"/>
                  </a:moveTo>
                  <a:lnTo>
                    <a:pt x="144780" y="9108908"/>
                  </a:lnTo>
                  <a:lnTo>
                    <a:pt x="144780" y="9253688"/>
                  </a:lnTo>
                  <a:lnTo>
                    <a:pt x="0" y="9253688"/>
                  </a:lnTo>
                  <a:lnTo>
                    <a:pt x="0" y="9108908"/>
                  </a:lnTo>
                  <a:close/>
                  <a:moveTo>
                    <a:pt x="6205220" y="144780"/>
                  </a:moveTo>
                  <a:lnTo>
                    <a:pt x="6350000" y="144780"/>
                  </a:lnTo>
                  <a:lnTo>
                    <a:pt x="6350000" y="9108908"/>
                  </a:lnTo>
                  <a:lnTo>
                    <a:pt x="6205220" y="9108908"/>
                  </a:lnTo>
                  <a:lnTo>
                    <a:pt x="6205220" y="144780"/>
                  </a:lnTo>
                  <a:close/>
                  <a:moveTo>
                    <a:pt x="144780" y="9108908"/>
                  </a:moveTo>
                  <a:lnTo>
                    <a:pt x="6205220" y="9108908"/>
                  </a:lnTo>
                  <a:lnTo>
                    <a:pt x="6205220" y="9253688"/>
                  </a:lnTo>
                  <a:lnTo>
                    <a:pt x="144780" y="9253688"/>
                  </a:lnTo>
                  <a:lnTo>
                    <a:pt x="144780" y="9108908"/>
                  </a:lnTo>
                  <a:close/>
                  <a:moveTo>
                    <a:pt x="6205220" y="0"/>
                  </a:moveTo>
                  <a:lnTo>
                    <a:pt x="6350000" y="0"/>
                  </a:lnTo>
                  <a:lnTo>
                    <a:pt x="6350000" y="144780"/>
                  </a:lnTo>
                  <a:lnTo>
                    <a:pt x="6205220" y="144780"/>
                  </a:lnTo>
                  <a:lnTo>
                    <a:pt x="6205220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6205220" y="0"/>
                  </a:lnTo>
                  <a:lnTo>
                    <a:pt x="6205220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aphicFrame>
        <p:nvGraphicFramePr>
          <p:cNvPr name="Table 5" id="5"/>
          <p:cNvGraphicFramePr>
            <a:graphicFrameLocks noGrp="true"/>
          </p:cNvGraphicFramePr>
          <p:nvPr/>
        </p:nvGraphicFramePr>
        <p:xfrm>
          <a:off x="450207" y="1479114"/>
          <a:ext cx="4262400" cy="4934587"/>
        </p:xfrm>
        <a:graphic>
          <a:graphicData uri="http://schemas.openxmlformats.org/drawingml/2006/table">
            <a:tbl>
              <a:tblPr/>
              <a:tblGrid>
                <a:gridCol w="2567276"/>
                <a:gridCol w="832501"/>
                <a:gridCol w="862623"/>
              </a:tblGrid>
              <a:tr h="421541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1905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8525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525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525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  <a:p>
                      <a:pPr algn="ctr">
                        <a:lnSpc>
                          <a:spcPts val="1282"/>
                        </a:lnSpc>
                      </a:pPr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525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13426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946">
                <a:tc gridSpan="3"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true"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true">
                  <a:txBody>
                    <a:bodyPr anchor="t" rtlCol="false"/>
                    <a:lstStyle/>
                    <a:p>
                      <a:pPr algn="ctr">
                        <a:lnSpc>
                          <a:spcPts val="1282"/>
                        </a:lnSpc>
                        <a:defRPr/>
                      </a:pPr>
                      <a:endParaRPr lang="en-US" sz="1100"/>
                    </a:p>
                  </a:txBody>
                  <a:tcPr marL="80554" marR="80554" marT="80554" marB="80554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name="Freeform 6" id="6"/>
          <p:cNvSpPr/>
          <p:nvPr/>
        </p:nvSpPr>
        <p:spPr>
          <a:xfrm flipH="false" flipV="false" rot="5720175">
            <a:off x="3241259" y="5932073"/>
            <a:ext cx="3107882" cy="2428745"/>
          </a:xfrm>
          <a:custGeom>
            <a:avLst/>
            <a:gdLst/>
            <a:ahLst/>
            <a:cxnLst/>
            <a:rect r="r" b="b" t="t" l="l"/>
            <a:pathLst>
              <a:path h="2428745" w="3107882">
                <a:moveTo>
                  <a:pt x="0" y="0"/>
                </a:moveTo>
                <a:lnTo>
                  <a:pt x="3107882" y="0"/>
                </a:lnTo>
                <a:lnTo>
                  <a:pt x="3107882" y="2428744"/>
                </a:lnTo>
                <a:lnTo>
                  <a:pt x="0" y="242874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450207" y="328502"/>
            <a:ext cx="4427587" cy="12957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42"/>
              </a:lnSpc>
            </a:pPr>
            <a:r>
              <a:rPr lang="en-US" b="true" sz="3387">
                <a:solidFill>
                  <a:srgbClr val="737373"/>
                </a:solidFill>
                <a:latin typeface="Oswald Bold"/>
                <a:ea typeface="Oswald Bold"/>
                <a:cs typeface="Oswald Bold"/>
                <a:sym typeface="Oswald Bold"/>
              </a:rPr>
              <a:t>CREATIVITY SURVEY </a:t>
            </a:r>
          </a:p>
          <a:p>
            <a:pPr algn="ctr">
              <a:lnSpc>
                <a:spcPts val="5722"/>
              </a:lnSpc>
            </a:pPr>
          </a:p>
        </p:txBody>
      </p:sp>
      <p:sp>
        <p:nvSpPr>
          <p:cNvPr name="TextBox 8" id="8"/>
          <p:cNvSpPr txBox="true"/>
          <p:nvPr/>
        </p:nvSpPr>
        <p:spPr>
          <a:xfrm rot="0">
            <a:off x="658863" y="942950"/>
            <a:ext cx="3845088" cy="5361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62"/>
              </a:lnSpc>
            </a:pPr>
            <a:r>
              <a:rPr lang="en-US" sz="1116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PLEASE MARK YOUR ANSWER WITH A  ✔ IN RESPONSE TO EACH OF THE FOLLOWING QUESTIONS?</a:t>
            </a:r>
          </a:p>
          <a:p>
            <a:pPr algn="ctr">
              <a:lnSpc>
                <a:spcPts val="1282"/>
              </a:lnSpc>
            </a:pPr>
          </a:p>
        </p:txBody>
      </p:sp>
      <p:sp>
        <p:nvSpPr>
          <p:cNvPr name="TextBox 9" id="9"/>
          <p:cNvSpPr txBox="true"/>
          <p:nvPr/>
        </p:nvSpPr>
        <p:spPr>
          <a:xfrm rot="0">
            <a:off x="593658" y="1967116"/>
            <a:ext cx="2343510" cy="3721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40"/>
              </a:lnSpc>
            </a:pPr>
            <a:r>
              <a:rPr lang="en-US" sz="11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Do you believe you are a creative person?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93658" y="2677710"/>
            <a:ext cx="2343510" cy="5626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40"/>
              </a:lnSpc>
            </a:pPr>
            <a:r>
              <a:rPr lang="en-US" sz="11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Do you believe your creativity is something that you cannot change very much? 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593658" y="4183109"/>
            <a:ext cx="2343510" cy="3721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40"/>
              </a:lnSpc>
            </a:pPr>
            <a:r>
              <a:rPr lang="en-US" sz="11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Do you believe it is possible to be creative in nearly any subject? 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593658" y="3430410"/>
            <a:ext cx="2343510" cy="5626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40"/>
              </a:lnSpc>
            </a:pPr>
            <a:r>
              <a:rPr lang="en-US" sz="11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Do you believe creativity is inherited?</a:t>
            </a:r>
          </a:p>
          <a:p>
            <a:pPr algn="l">
              <a:lnSpc>
                <a:spcPts val="1540"/>
              </a:lnSpc>
            </a:pPr>
          </a:p>
        </p:txBody>
      </p:sp>
      <p:sp>
        <p:nvSpPr>
          <p:cNvPr name="TextBox 13" id="13"/>
          <p:cNvSpPr txBox="true"/>
          <p:nvPr/>
        </p:nvSpPr>
        <p:spPr>
          <a:xfrm rot="0">
            <a:off x="557658" y="4950284"/>
            <a:ext cx="3873661" cy="5626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40"/>
              </a:lnSpc>
            </a:pPr>
            <a:r>
              <a:rPr lang="en-US" sz="11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What do you think the main purpose of our school is?</a:t>
            </a:r>
          </a:p>
          <a:p>
            <a:pPr algn="l">
              <a:lnSpc>
                <a:spcPts val="1540"/>
              </a:lnSpc>
            </a:pPr>
            <a:r>
              <a:rPr lang="en-US" sz="11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(Please write your thoughts below)</a:t>
            </a:r>
          </a:p>
          <a:p>
            <a:pPr algn="l">
              <a:lnSpc>
                <a:spcPts val="1540"/>
              </a:lnSpc>
            </a:pPr>
          </a:p>
        </p:txBody>
      </p:sp>
      <p:sp>
        <p:nvSpPr>
          <p:cNvPr name="TextBox 14" id="14"/>
          <p:cNvSpPr txBox="true"/>
          <p:nvPr/>
        </p:nvSpPr>
        <p:spPr>
          <a:xfrm rot="0">
            <a:off x="557658" y="5450569"/>
            <a:ext cx="3353407" cy="1816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40"/>
              </a:lnSpc>
            </a:pPr>
            <a:r>
              <a:rPr lang="en-US" sz="11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The main purpose of our school is... 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3332074" y="1605166"/>
            <a:ext cx="323018" cy="1816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40"/>
              </a:lnSpc>
            </a:pPr>
            <a:r>
              <a:rPr lang="en-US" sz="11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YES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4204220" y="1605166"/>
            <a:ext cx="323018" cy="1816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40"/>
              </a:lnSpc>
            </a:pPr>
            <a:r>
              <a:rPr lang="en-US" sz="11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F0CDEDA3F1D74E80DAF8C0AB60B2C6" ma:contentTypeVersion="18" ma:contentTypeDescription="Create a new document." ma:contentTypeScope="" ma:versionID="74e1d2776ef6a4880fb6de0ef8d8375f">
  <xsd:schema xmlns:xsd="http://www.w3.org/2001/XMLSchema" xmlns:xs="http://www.w3.org/2001/XMLSchema" xmlns:p="http://schemas.microsoft.com/office/2006/metadata/properties" xmlns:ns2="fa177322-8554-4703-94fc-584f6fd78f27" xmlns:ns3="6bf27fe0-e5e1-409d-af2c-9f48cea10dee" targetNamespace="http://schemas.microsoft.com/office/2006/metadata/properties" ma:root="true" ma:fieldsID="7b1ccb6e206179246117aa4cea478d4a" ns2:_="" ns3:_="">
    <xsd:import namespace="fa177322-8554-4703-94fc-584f6fd78f27"/>
    <xsd:import namespace="6bf27fe0-e5e1-409d-af2c-9f48cea10d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77322-8554-4703-94fc-584f6fd78f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0af5be8-c9f1-4ce1-bbe3-d6ee025ccb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27fe0-e5e1-409d-af2c-9f48cea10de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0015a47-cc0c-4652-a927-12ef76525176}" ma:internalName="TaxCatchAll" ma:showField="CatchAllData" ma:web="6bf27fe0-e5e1-409d-af2c-9f48cea10d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a177322-8554-4703-94fc-584f6fd78f27">
      <Terms xmlns="http://schemas.microsoft.com/office/infopath/2007/PartnerControls"/>
    </lcf76f155ced4ddcb4097134ff3c332f>
    <TaxCatchAll xmlns="6bf27fe0-e5e1-409d-af2c-9f48cea10dee" xsi:nil="true"/>
  </documentManagement>
</p:properties>
</file>

<file path=customXml/itemProps1.xml><?xml version="1.0" encoding="utf-8"?>
<ds:datastoreItem xmlns:ds="http://schemas.openxmlformats.org/officeDocument/2006/customXml" ds:itemID="{3AFB73B0-72DA-47B8-9538-85253B9B5139}"/>
</file>

<file path=customXml/itemProps2.xml><?xml version="1.0" encoding="utf-8"?>
<ds:datastoreItem xmlns:ds="http://schemas.openxmlformats.org/officeDocument/2006/customXml" ds:itemID="{3F0EB1C7-88FD-4040-85A3-991D5EEBB719}"/>
</file>

<file path=customXml/itemProps3.xml><?xml version="1.0" encoding="utf-8"?>
<ds:datastoreItem xmlns:ds="http://schemas.openxmlformats.org/officeDocument/2006/customXml" ds:itemID="{B4658381-FFD8-43F9-9F2C-FC578B8ECAD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5: Creativity Survey Slip</dc:title>
  <cp:revision>1</cp:revision>
  <dcterms:created xsi:type="dcterms:W3CDTF">2006-08-16T00:00:00Z</dcterms:created>
  <dcterms:modified xsi:type="dcterms:W3CDTF">2011-08-01T06:04:30Z</dcterms:modified>
  <dc:identifier>DAGP0XaDaaI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0x010100C2F0CDEDA3F1D74E80DAF8C0AB60B2C6</vt:lpwstr>
  </property>
</Properties>
</file>